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7" r:id="rId5"/>
    <p:sldId id="280" r:id="rId6"/>
    <p:sldId id="283" r:id="rId7"/>
    <p:sldId id="282" r:id="rId8"/>
    <p:sldId id="281" r:id="rId9"/>
    <p:sldId id="284" r:id="rId10"/>
    <p:sldId id="288" r:id="rId11"/>
    <p:sldId id="290" r:id="rId12"/>
    <p:sldId id="286" r:id="rId13"/>
    <p:sldId id="28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47EA-9081-43A3-8211-C31C722014ED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7234-4CCC-4D44-8574-686ADA7EE3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5E670C-5F98-4961-8C9F-57D63CE8465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1C99-057F-4FBD-845B-32D673B4DEBB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F435-97A5-4A26-BB2D-43B7BA0D4E2A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3E38-C98F-4111-98A9-83F0DADA77A7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9329F-C0AA-4519-8CC8-15655E3CE06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A885-74DC-4CF2-AAB3-12F04A474BD0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5394-30EA-4FB8-A570-E6FD01E18BD5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E6B1-64AF-47FF-84F1-CFD070D0246D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92265-CF42-467A-9B40-C103C58E7FA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5DE5-E34F-4568-A4F3-414B5E687484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9F7F-0577-44B4-BD0A-504FDE45910F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31DE-2204-4420-8EDD-B13AF617CD81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0B7-12B4-44C4-B128-45E241C8D123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EFDD-B123-4C25-A5BF-FEAEE2F07A3F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0D3C-0497-4FC6-8D6D-9AF5EE895CF1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22B1-F1F7-463E-B949-0AC9E3253AA7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9C5D6-5912-49F2-84D6-8E719EAC93E6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53C87-E0CE-4BBA-8ADC-04D27885436A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wood grain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T&amp;J Jewelry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Max </a:t>
            </a:r>
            <a:r>
              <a:rPr lang="en-US" sz="2000" dirty="0" err="1">
                <a:solidFill>
                  <a:srgbClr val="262626"/>
                </a:solidFill>
              </a:rPr>
              <a:t>Chervinsky</a:t>
            </a:r>
            <a:r>
              <a:rPr lang="en-US" sz="2000" dirty="0">
                <a:solidFill>
                  <a:srgbClr val="262626"/>
                </a:solidFill>
              </a:rPr>
              <a:t>, Andrew Clark, Andrew </a:t>
            </a:r>
            <a:r>
              <a:rPr lang="en-US" sz="2000" dirty="0" err="1">
                <a:solidFill>
                  <a:srgbClr val="262626"/>
                </a:solidFill>
              </a:rPr>
              <a:t>Garmon</a:t>
            </a:r>
            <a:r>
              <a:rPr lang="en-US" sz="2000" dirty="0">
                <a:solidFill>
                  <a:srgbClr val="262626"/>
                </a:solidFill>
              </a:rPr>
              <a:t>, Jacob Johnson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57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E680-6C5B-4503-9B2F-F6FDC7CA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T&amp;J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78ED-FCFE-4868-A145-DB21366D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T&amp;J?</a:t>
            </a:r>
          </a:p>
          <a:p>
            <a:r>
              <a:rPr lang="en-US" dirty="0"/>
              <a:t>Where was the org?</a:t>
            </a:r>
          </a:p>
          <a:p>
            <a:r>
              <a:rPr lang="en-US" dirty="0"/>
              <a:t>What was our goal?</a:t>
            </a:r>
          </a:p>
        </p:txBody>
      </p:sp>
      <p:pic>
        <p:nvPicPr>
          <p:cNvPr id="7" name="Picture 6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DC2AA0D8-6337-41AA-BB82-0BC4B3E3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43" y="2556932"/>
            <a:ext cx="4296454" cy="30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4B83-6789-4F7B-B9EB-D27862EF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A83D-B4EC-4919-8184-41B7A975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343" y="2377482"/>
            <a:ext cx="9601196" cy="3318936"/>
          </a:xfrm>
        </p:spPr>
        <p:txBody>
          <a:bodyPr/>
          <a:lstStyle/>
          <a:p>
            <a:r>
              <a:rPr lang="en-US" dirty="0"/>
              <a:t>Home page</a:t>
            </a:r>
          </a:p>
          <a:p>
            <a:r>
              <a:rPr lang="en-US" dirty="0"/>
              <a:t>Cart page</a:t>
            </a:r>
          </a:p>
          <a:p>
            <a:r>
              <a:rPr lang="en-US" dirty="0"/>
              <a:t>Account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7164E-5DC2-48D3-AE6A-C4E3210D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72" y="890649"/>
            <a:ext cx="1395350" cy="13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E230-D2E8-4052-8F3F-6CA8902A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F255-2BF0-432F-B231-566370BF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facing</a:t>
            </a:r>
          </a:p>
          <a:p>
            <a:r>
              <a:rPr lang="en-US" dirty="0"/>
              <a:t>Select individual representative</a:t>
            </a:r>
          </a:p>
          <a:p>
            <a:r>
              <a:rPr lang="en-US" dirty="0"/>
              <a:t>Automated email</a:t>
            </a:r>
          </a:p>
          <a:p>
            <a:r>
              <a:rPr lang="en-US" dirty="0"/>
              <a:t>Code coverage</a:t>
            </a:r>
          </a:p>
          <a:p>
            <a:endParaRPr lang="en-US" dirty="0"/>
          </a:p>
        </p:txBody>
      </p:sp>
      <p:pic>
        <p:nvPicPr>
          <p:cNvPr id="9" name="Picture 8" descr="A close-up of a ring&#10;&#10;Description automatically generated with medium confidence">
            <a:extLst>
              <a:ext uri="{FF2B5EF4-FFF2-40B4-BE49-F238E27FC236}">
                <a16:creationId xmlns:a16="http://schemas.microsoft.com/office/drawing/2014/main" id="{7B2D1A0C-BDCC-43A7-957F-F02BF018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911" y="840741"/>
            <a:ext cx="1445258" cy="144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CAC33-49D7-4643-AD30-FA2272D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44" y="2835019"/>
            <a:ext cx="5489875" cy="27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E0E3-EF9F-4FF4-9D6E-DC1156A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AF9B-D81D-404B-8C48-360E311D0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Customer Facing Information Page </a:t>
            </a:r>
          </a:p>
          <a:p>
            <a:pPr>
              <a:lnSpc>
                <a:spcPct val="200000"/>
              </a:lnSpc>
            </a:pPr>
            <a:r>
              <a:rPr lang="en-US" dirty="0"/>
              <a:t>Interactive Page</a:t>
            </a:r>
          </a:p>
          <a:p>
            <a:pPr>
              <a:lnSpc>
                <a:spcPct val="200000"/>
              </a:lnSpc>
            </a:pPr>
            <a:r>
              <a:rPr lang="en-US" dirty="0"/>
              <a:t>Appointment Record Creation </a:t>
            </a:r>
          </a:p>
          <a:p>
            <a:pPr>
              <a:lnSpc>
                <a:spcPct val="200000"/>
              </a:lnSpc>
            </a:pPr>
            <a:r>
              <a:rPr lang="en-US" dirty="0"/>
              <a:t>Code Coverage </a:t>
            </a:r>
          </a:p>
        </p:txBody>
      </p:sp>
      <p:pic>
        <p:nvPicPr>
          <p:cNvPr id="4" name="Picture 3" descr="A picture containing dishware, tableware, bowl&#10;&#10;Description automatically generated">
            <a:extLst>
              <a:ext uri="{FF2B5EF4-FFF2-40B4-BE49-F238E27FC236}">
                <a16:creationId xmlns:a16="http://schemas.microsoft.com/office/drawing/2014/main" id="{D2C7F4ED-583A-4785-B714-2005F20F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87" y="793228"/>
            <a:ext cx="1401287" cy="140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4D48E-B4BC-4879-B557-7E8CE46E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78" y="2961314"/>
            <a:ext cx="4885029" cy="29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7C5A-2743-4B60-9776-E8AF863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FB2BC-065A-4223-867A-7CD30B0F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a table of store products available</a:t>
            </a:r>
          </a:p>
          <a:p>
            <a:r>
              <a:rPr lang="en-US" dirty="0"/>
              <a:t>Takes in Name of product, Jewelry Type, and Jewelry Style</a:t>
            </a:r>
          </a:p>
          <a:p>
            <a:r>
              <a:rPr lang="en-US" dirty="0"/>
              <a:t>Since Jewelry Style Picklist is dependent on Jewelry Type, the input field doesn't render until a Jewelry Type is picked</a:t>
            </a:r>
          </a:p>
          <a:p>
            <a:r>
              <a:rPr lang="en-US" dirty="0"/>
              <a:t>Filters data returned based on the user's input</a:t>
            </a:r>
          </a:p>
          <a:p>
            <a:r>
              <a:rPr lang="en-US" dirty="0"/>
              <a:t>Testing percentage: 73%</a:t>
            </a:r>
          </a:p>
        </p:txBody>
      </p:sp>
    </p:spTree>
    <p:extLst>
      <p:ext uri="{BB962C8B-B14F-4D97-AF65-F5344CB8AC3E}">
        <p14:creationId xmlns:p14="http://schemas.microsoft.com/office/powerpoint/2010/main" val="284822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11C5-A557-4F54-B979-F87EA345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Sales/Service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3AEC-E4A3-4AF5-8C30-3CD308CF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of product information</a:t>
            </a:r>
          </a:p>
          <a:p>
            <a:r>
              <a:rPr lang="en-US" dirty="0"/>
              <a:t>Case submission</a:t>
            </a:r>
          </a:p>
          <a:p>
            <a:pPr lvl="1"/>
            <a:r>
              <a:rPr lang="en-US" dirty="0"/>
              <a:t>Separate from Contact Us</a:t>
            </a:r>
          </a:p>
        </p:txBody>
      </p:sp>
    </p:spTree>
    <p:extLst>
      <p:ext uri="{BB962C8B-B14F-4D97-AF65-F5344CB8AC3E}">
        <p14:creationId xmlns:p14="http://schemas.microsoft.com/office/powerpoint/2010/main" val="1399808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5069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CF9A-9121-4E9E-B475-C395F6BD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3083B-2A9C-4C6D-B39C-EA099DB4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VIPs</a:t>
            </a:r>
          </a:p>
          <a:p>
            <a:r>
              <a:rPr lang="en-US" dirty="0"/>
              <a:t>Contact form attachments</a:t>
            </a:r>
          </a:p>
          <a:p>
            <a:r>
              <a:rPr lang="en-US" dirty="0"/>
              <a:t>More aura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8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 design</Template>
  <TotalTime>1234</TotalTime>
  <Words>150</Words>
  <Application>Microsoft Office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Garamond</vt:lpstr>
      <vt:lpstr>Organic</vt:lpstr>
      <vt:lpstr>T&amp;J Jewelry</vt:lpstr>
      <vt:lpstr>About T&amp;J</vt:lpstr>
      <vt:lpstr>Conversion of Pages</vt:lpstr>
      <vt:lpstr>Contact Us</vt:lpstr>
      <vt:lpstr>About Us</vt:lpstr>
      <vt:lpstr>Product Search</vt:lpstr>
      <vt:lpstr>Sales/Service Cloud</vt:lpstr>
      <vt:lpstr>Demonstration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T&amp;J Jewelry</dc:title>
  <dc:creator>Jacob Johnson</dc:creator>
  <cp:lastModifiedBy>Max Chervinsky</cp:lastModifiedBy>
  <cp:revision>31</cp:revision>
  <dcterms:created xsi:type="dcterms:W3CDTF">2021-09-17T19:51:19Z</dcterms:created>
  <dcterms:modified xsi:type="dcterms:W3CDTF">2021-09-20T12:30:36Z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